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sldIdLst>
    <p:sldId id="268" r:id="rId2"/>
    <p:sldId id="257" r:id="rId3"/>
    <p:sldId id="259" r:id="rId4"/>
    <p:sldId id="260" r:id="rId5"/>
    <p:sldId id="274" r:id="rId6"/>
    <p:sldId id="275" r:id="rId7"/>
    <p:sldId id="265" r:id="rId8"/>
    <p:sldId id="282" r:id="rId9"/>
    <p:sldId id="267" r:id="rId10"/>
    <p:sldId id="287" r:id="rId11"/>
    <p:sldId id="271" r:id="rId12"/>
    <p:sldId id="276" r:id="rId13"/>
    <p:sldId id="283" r:id="rId14"/>
    <p:sldId id="280" r:id="rId15"/>
    <p:sldId id="270" r:id="rId16"/>
    <p:sldId id="273" r:id="rId17"/>
    <p:sldId id="286" r:id="rId18"/>
    <p:sldId id="279" r:id="rId19"/>
    <p:sldId id="269" r:id="rId20"/>
    <p:sldId id="277" r:id="rId21"/>
    <p:sldId id="264" r:id="rId22"/>
    <p:sldId id="285" r:id="rId23"/>
    <p:sldId id="261" r:id="rId24"/>
    <p:sldId id="262" r:id="rId25"/>
    <p:sldId id="263" r:id="rId26"/>
    <p:sldId id="266" r:id="rId27"/>
    <p:sldId id="272" r:id="rId28"/>
    <p:sldId id="284" r:id="rId29"/>
    <p:sldId id="25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0B513-7CC3-5240-A4EA-EF97587D4427}" v="1200" dt="2024-04-19T14:47:57.948"/>
    <p1510:client id="{36D1FF03-36E3-40F7-A71F-FBE1A25F7BB9}" v="50" dt="2024-04-19T06:22:02.239"/>
    <p1510:client id="{8B698D3A-3FCE-4C7F-9DFE-1CD81A2D6383}" v="6" dt="2024-04-19T01:46:56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/>
    <p:restoredTop sz="85558"/>
  </p:normalViewPr>
  <p:slideViewPr>
    <p:cSldViewPr snapToGrid="0">
      <p:cViewPr varScale="1">
        <p:scale>
          <a:sx n="137" d="100"/>
          <a:sy n="137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effectLst/>
              </a:rPr>
              <a:t>Mobile Operating System Market Share </a:t>
            </a:r>
          </a:p>
          <a:p>
            <a:pPr>
              <a:defRPr/>
            </a:pPr>
            <a:r>
              <a:rPr lang="en-US" b="0" i="0" dirty="0">
                <a:effectLst/>
              </a:rPr>
              <a:t>in United States Of 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US Overall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59.08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F4-5B45-86BA-ADD5E07A5E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US Overall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F4-5B45-86BA-ADD5E07A5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shape val="box"/>
        <c:axId val="1842822272"/>
        <c:axId val="1842848544"/>
        <c:axId val="0"/>
      </c:bar3DChart>
      <c:catAx>
        <c:axId val="184282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842848544"/>
        <c:crosses val="autoZero"/>
        <c:auto val="1"/>
        <c:lblAlgn val="ctr"/>
        <c:lblOffset val="100"/>
        <c:noMultiLvlLbl val="0"/>
      </c:catAx>
      <c:valAx>
        <c:axId val="184284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84282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91470226377953"/>
          <c:y val="0.83953784205598903"/>
          <c:w val="0.2770183316929134"/>
          <c:h val="0.160462157944010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effectLst/>
              </a:rPr>
              <a:t>Mobile Operating System Market Share </a:t>
            </a:r>
          </a:p>
          <a:p>
            <a:pPr>
              <a:defRPr/>
            </a:pPr>
            <a:r>
              <a:rPr lang="en-US" sz="1862" b="0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effectLst/>
              </a:rPr>
              <a:t>in United States Of 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Teenagers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1-7246-A1AD-A368848AD7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Teenagers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D1-7246-A1AD-A368848AD7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58963936"/>
        <c:axId val="358965664"/>
        <c:axId val="0"/>
      </c:bar3DChart>
      <c:catAx>
        <c:axId val="35896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58965664"/>
        <c:crosses val="autoZero"/>
        <c:auto val="1"/>
        <c:lblAlgn val="ctr"/>
        <c:lblOffset val="100"/>
        <c:noMultiLvlLbl val="0"/>
      </c:catAx>
      <c:valAx>
        <c:axId val="35896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5896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642CC-5BF8-0042-A759-5F5A99FD5407}" type="datetimeFigureOut">
              <a:rPr lang="en-KR" smtClean="0"/>
              <a:t>4/19/24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1F0D-BAE2-2F4A-902C-9C74EEBC7A5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879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  <a:r>
              <a:rPr lang="ko-KR" altLang="en-US" dirty="0"/>
              <a:t> 저희는 </a:t>
            </a:r>
            <a:r>
              <a:rPr lang="en-US" altLang="ko-KR" dirty="0"/>
              <a:t>KSEA App Dev. Focus Group</a:t>
            </a:r>
            <a:r>
              <a:rPr lang="ko-KR" altLang="en-US" dirty="0"/>
              <a:t>입니다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272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과정을 설명 드리기에 앞서 잠시 설문조사 한번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안드로이드 쓰시는 분 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아이폰 쓰시는 분 손</a:t>
            </a:r>
            <a:r>
              <a:rPr lang="en-US" altLang="ko-KR" dirty="0"/>
              <a:t>?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028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방금 보셨듯이 </a:t>
            </a:r>
            <a:r>
              <a:rPr lang="en-US" altLang="ko-KR" dirty="0"/>
              <a:t>iOS, </a:t>
            </a:r>
            <a:r>
              <a:rPr lang="ko-KR" altLang="en-US" dirty="0"/>
              <a:t>즉 </a:t>
            </a:r>
            <a:r>
              <a:rPr lang="en-US" altLang="ko-KR" dirty="0"/>
              <a:t>iPhone</a:t>
            </a:r>
            <a:r>
              <a:rPr lang="ko-KR" altLang="en-US" dirty="0"/>
              <a:t>의 소프트웨어가 점유율이 더 높은 것을 확인하실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Mobile Operating System Market Share in United States Of America</a:t>
            </a:r>
            <a:r>
              <a:rPr lang="ko-KR" altLang="en-US" dirty="0"/>
              <a:t>에 따르면 </a:t>
            </a:r>
            <a:r>
              <a:rPr lang="en-US" altLang="ko-KR" dirty="0"/>
              <a:t>iOS</a:t>
            </a:r>
            <a:r>
              <a:rPr lang="ko-KR" altLang="en-US" dirty="0"/>
              <a:t>의 점유율은 대략 </a:t>
            </a:r>
            <a:r>
              <a:rPr lang="en-US" altLang="ko-KR" dirty="0"/>
              <a:t>58.4%</a:t>
            </a:r>
            <a:r>
              <a:rPr lang="ko-KR" altLang="en-US" dirty="0" err="1"/>
              <a:t>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725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 설문 대상을 청소년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Teenager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대로 좁혔을 경우에는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iOS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점유율이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81.4%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제 주식 계좌와 다르게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떡상하시는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것을 보실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6849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하지만 저희는 안드로이드 스튜디오로 첫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주동안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열심히 개발했기에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81.4%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분들은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KSEA App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사용하실 수가 없습니다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농담이구요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이러한 통계를 보기 전에도 저희 그룹도 아이폰을 쓰고 있었고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상황에서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Android Studio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필요성에 대해 갈등을 가지게 되었습니다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007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갈등이 </a:t>
            </a:r>
            <a:r>
              <a:rPr lang="ko-KR" altLang="en-US" dirty="0" err="1"/>
              <a:t>생길때</a:t>
            </a:r>
            <a:r>
              <a:rPr lang="ko-KR" altLang="en-US" dirty="0"/>
              <a:t> 저희 아버지가 자주 </a:t>
            </a:r>
            <a:r>
              <a:rPr lang="ko-KR" altLang="en-US" dirty="0" err="1"/>
              <a:t>해주시던</a:t>
            </a:r>
            <a:r>
              <a:rPr lang="ko-KR" altLang="en-US" dirty="0"/>
              <a:t> 말씀이자 제가 되게 좋아하는 명언입니다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0540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Focus Group</a:t>
            </a:r>
            <a:r>
              <a:rPr lang="ko-KR" altLang="en-US" dirty="0"/>
              <a:t>의 </a:t>
            </a:r>
            <a:r>
              <a:rPr lang="en-US" altLang="ko-KR" dirty="0"/>
              <a:t>value</a:t>
            </a:r>
            <a:r>
              <a:rPr lang="ko-KR" altLang="en-US" dirty="0"/>
              <a:t>는 </a:t>
            </a:r>
            <a:r>
              <a:rPr lang="en-US" altLang="ko-KR" dirty="0"/>
              <a:t>KSEA Community</a:t>
            </a:r>
            <a:r>
              <a:rPr lang="ko-KR" altLang="en-US" dirty="0"/>
              <a:t>입니다</a:t>
            </a:r>
            <a:r>
              <a:rPr lang="en-US" altLang="ko-KR" dirty="0"/>
              <a:t>, </a:t>
            </a:r>
            <a:r>
              <a:rPr lang="ko-KR" altLang="en-US" dirty="0"/>
              <a:t>즉 아이폰 사용자 비율이 높은 </a:t>
            </a:r>
            <a:r>
              <a:rPr lang="en-US" altLang="ko-KR" dirty="0"/>
              <a:t>User Pool</a:t>
            </a:r>
            <a:r>
              <a:rPr lang="ko-KR" altLang="en-US" dirty="0"/>
              <a:t>이죠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87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지난 </a:t>
            </a:r>
            <a:r>
              <a:rPr lang="en-US" altLang="ko-KR" dirty="0"/>
              <a:t>6</a:t>
            </a:r>
            <a:r>
              <a:rPr lang="ko-KR" altLang="en-US" dirty="0"/>
              <a:t>주 동안 정들고 노력했던 </a:t>
            </a:r>
            <a:r>
              <a:rPr lang="en-US" altLang="ko-KR" dirty="0"/>
              <a:t>Android Studio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봄 방학 이틀 전에</a:t>
            </a:r>
            <a:r>
              <a:rPr lang="en-US" altLang="ko-KR" dirty="0"/>
              <a:t>”</a:t>
            </a:r>
            <a:r>
              <a:rPr lang="ko-KR" altLang="en-US" dirty="0"/>
              <a:t> 과감하게 버리고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7614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iOS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안드로이드 둘 다 작동 가능한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React Native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압축적으로 신속히 학습하여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KSEA App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탄생 시켰습니다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3896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본격적으로 설명 드리기 앞서</a:t>
            </a:r>
            <a:r>
              <a:rPr lang="en-US" altLang="ko-KR" dirty="0"/>
              <a:t>,</a:t>
            </a:r>
            <a:r>
              <a:rPr lang="ko-KR" altLang="en-US" dirty="0"/>
              <a:t> 퀴즈 하나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0627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맞습니다</a:t>
            </a:r>
            <a:r>
              <a:rPr lang="en-US" altLang="ko-KR" dirty="0"/>
              <a:t>.</a:t>
            </a:r>
            <a:r>
              <a:rPr lang="ko-KR" altLang="en-US" dirty="0"/>
              <a:t> 바로 저희 학교는 </a:t>
            </a:r>
            <a:r>
              <a:rPr lang="en-US" altLang="ko-KR" dirty="0"/>
              <a:t>KSEA </a:t>
            </a:r>
            <a:r>
              <a:rPr lang="ko-KR" altLang="en-US" dirty="0"/>
              <a:t>전용 로고가 있다는 것이죠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763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dirty="0"/>
              <a:t>저희 그룹은 </a:t>
            </a:r>
            <a:r>
              <a:rPr lang="en-US" altLang="ko-KR" sz="1600" dirty="0"/>
              <a:t>Lead</a:t>
            </a:r>
            <a:r>
              <a:rPr lang="ko-KR" altLang="en-US" sz="1600" dirty="0"/>
              <a:t>인 남욱 형과 재원 형</a:t>
            </a:r>
            <a:r>
              <a:rPr lang="en-US" altLang="ko-KR" sz="1600" dirty="0"/>
              <a:t>,</a:t>
            </a:r>
            <a:r>
              <a:rPr lang="ko-KR" altLang="en-US" sz="1600" dirty="0"/>
              <a:t> 이렇게 꽃미남 선배 둘과 저로 구성되어 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오른쪽은 학기 초에 </a:t>
            </a:r>
            <a:r>
              <a:rPr lang="en-US" altLang="ko-KR" sz="1600" dirty="0"/>
              <a:t>KSEA </a:t>
            </a:r>
            <a:r>
              <a:rPr lang="ko-KR" altLang="en-US" sz="1600" dirty="0"/>
              <a:t>인스타에 올라온 공지이며</a:t>
            </a:r>
            <a:r>
              <a:rPr lang="en-US" altLang="ko-KR" sz="1600" dirty="0"/>
              <a:t>,</a:t>
            </a:r>
            <a:r>
              <a:rPr lang="ko-KR" altLang="en-US" sz="1600" dirty="0"/>
              <a:t> 많은 분들이 보셨을 것이라 생각합니다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KR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9133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KSEA </a:t>
            </a:r>
            <a:r>
              <a:rPr lang="ko-KR" altLang="en-US" dirty="0"/>
              <a:t>로고의 </a:t>
            </a:r>
            <a:r>
              <a:rPr lang="en-US" altLang="ko-KR" dirty="0"/>
              <a:t>Black &amp; White</a:t>
            </a:r>
            <a:r>
              <a:rPr lang="ko-KR" altLang="en-US" dirty="0"/>
              <a:t> </a:t>
            </a:r>
            <a:r>
              <a:rPr lang="en-US" altLang="ko-KR" dirty="0"/>
              <a:t>element</a:t>
            </a:r>
            <a:r>
              <a:rPr lang="ko-KR" altLang="en-US" dirty="0"/>
              <a:t>가 </a:t>
            </a:r>
            <a:r>
              <a:rPr lang="en-US" altLang="ko-KR" dirty="0"/>
              <a:t>Simplicity,</a:t>
            </a:r>
            <a:r>
              <a:rPr lang="ko-KR" altLang="en-US" dirty="0"/>
              <a:t> 즉 효율적인 것을 추구한다고 해석하였고</a:t>
            </a:r>
            <a:r>
              <a:rPr lang="en-US" altLang="ko-KR" dirty="0"/>
              <a:t>,</a:t>
            </a:r>
            <a:r>
              <a:rPr lang="ko-KR" altLang="en-US" dirty="0"/>
              <a:t> 이런 해석을 개발 과정 도중 저희 앱 디자인에 담으려고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여러가지 기능들을 구현했는데요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부분은 재원이 형님께서 </a:t>
            </a:r>
            <a:r>
              <a:rPr lang="ko-KR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자세히 설명드릴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예정입니다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큰 박수 부탁드립니다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lang="ko-KR" alt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89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공지에 </a:t>
            </a:r>
            <a:r>
              <a:rPr lang="ko-KR" altLang="en-US" dirty="0" err="1"/>
              <a:t>보셨다시피</a:t>
            </a:r>
            <a:r>
              <a:rPr lang="en-US" altLang="ko-KR" dirty="0"/>
              <a:t>,</a:t>
            </a:r>
            <a:r>
              <a:rPr lang="ko-KR" altLang="en-US" dirty="0"/>
              <a:t> 저희 </a:t>
            </a:r>
            <a:r>
              <a:rPr lang="ko-KR" altLang="en-US" dirty="0" err="1"/>
              <a:t>포그는</a:t>
            </a:r>
            <a:r>
              <a:rPr lang="ko-KR" altLang="en-US" dirty="0"/>
              <a:t> 첫 </a:t>
            </a:r>
            <a:r>
              <a:rPr lang="en-US" altLang="ko-KR" dirty="0"/>
              <a:t>6</a:t>
            </a:r>
            <a:r>
              <a:rPr lang="ko-KR" altLang="en-US" dirty="0"/>
              <a:t>주 동안 </a:t>
            </a:r>
            <a:r>
              <a:rPr lang="en-US" altLang="ko-KR" dirty="0"/>
              <a:t>Android Studio</a:t>
            </a:r>
            <a:r>
              <a:rPr lang="ko-KR" altLang="en-US" dirty="0"/>
              <a:t>로 출발하였습니다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Kotlin</a:t>
            </a:r>
            <a:r>
              <a:rPr lang="ko-KR" altLang="en-US" dirty="0"/>
              <a:t>이라는 새로운 언어와 </a:t>
            </a:r>
            <a:r>
              <a:rPr lang="en-US" altLang="ko-KR" dirty="0"/>
              <a:t>Container, </a:t>
            </a:r>
            <a:r>
              <a:rPr lang="ko-KR" altLang="en-US" dirty="0"/>
              <a:t>즉 화면 내 각 구성품을 </a:t>
            </a:r>
            <a:r>
              <a:rPr lang="en-US" altLang="ko-KR" dirty="0"/>
              <a:t>XML, </a:t>
            </a:r>
            <a:r>
              <a:rPr lang="ko-KR" altLang="en-US" dirty="0" err="1"/>
              <a:t>코틀린과</a:t>
            </a:r>
            <a:r>
              <a:rPr lang="ko-KR" altLang="en-US" dirty="0"/>
              <a:t> 자바 </a:t>
            </a:r>
            <a:r>
              <a:rPr lang="en-US" altLang="ko-KR" dirty="0"/>
              <a:t>3</a:t>
            </a:r>
            <a:r>
              <a:rPr lang="ko-KR" altLang="en-US" dirty="0"/>
              <a:t>박자가 맞아야 완벽하게 구현할 수 있다는 점이 </a:t>
            </a:r>
            <a:r>
              <a:rPr lang="ko-KR" altLang="en-US" dirty="0" err="1"/>
              <a:t>저한테는</a:t>
            </a:r>
            <a:r>
              <a:rPr lang="ko-KR" altLang="en-US" dirty="0"/>
              <a:t> 매우 어려웠습니다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!</a:t>
            </a:r>
            <a:r>
              <a:rPr lang="ko-KR" altLang="en-US" dirty="0"/>
              <a:t> 청소년들이 머리에 들어간 것이 있으면 무엇이 시작되죠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’</a:t>
            </a:r>
            <a:r>
              <a:rPr lang="ko-KR" altLang="en-US" dirty="0"/>
              <a:t>사</a:t>
            </a:r>
            <a:r>
              <a:rPr lang="en-US" altLang="ko-KR" dirty="0"/>
              <a:t>’</a:t>
            </a:r>
            <a:r>
              <a:rPr lang="ko-KR" altLang="en-US" dirty="0"/>
              <a:t>로 시작하고 </a:t>
            </a:r>
            <a:r>
              <a:rPr lang="en-US" altLang="ko-KR" dirty="0"/>
              <a:t>‘</a:t>
            </a:r>
            <a:r>
              <a:rPr lang="ko-KR" altLang="en-US" dirty="0"/>
              <a:t>기</a:t>
            </a:r>
            <a:r>
              <a:rPr lang="en-US" altLang="ko-KR" dirty="0"/>
              <a:t>’</a:t>
            </a:r>
            <a:r>
              <a:rPr lang="ko-KR" altLang="en-US" dirty="0"/>
              <a:t>로 끝납니다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29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사춘기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저희 그룹은 사춘기 온 </a:t>
            </a:r>
            <a:r>
              <a:rPr lang="en-US" altLang="ko-KR" dirty="0">
                <a:sym typeface="Wingdings" pitchFamily="2" charset="2"/>
              </a:rPr>
              <a:t>15</a:t>
            </a:r>
            <a:r>
              <a:rPr lang="ko-KR" altLang="en-US" dirty="0">
                <a:sym typeface="Wingdings" pitchFamily="2" charset="2"/>
              </a:rPr>
              <a:t>살에 </a:t>
            </a:r>
            <a:r>
              <a:rPr lang="ko-KR" altLang="en-US" dirty="0" err="1">
                <a:sym typeface="Wingdings" pitchFamily="2" charset="2"/>
              </a:rPr>
              <a:t>빙의하여</a:t>
            </a:r>
            <a:r>
              <a:rPr lang="ko-KR" altLang="en-US" dirty="0">
                <a:sym typeface="Wingdings" pitchFamily="2" charset="2"/>
              </a:rPr>
              <a:t> 정체성 혼란이 오기 시작했습니다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에어팟을</a:t>
            </a:r>
            <a:r>
              <a:rPr lang="ko-KR" altLang="en-US" dirty="0">
                <a:sym typeface="Wingdings" pitchFamily="2" charset="2"/>
              </a:rPr>
              <a:t> 끼고 </a:t>
            </a:r>
            <a:r>
              <a:rPr lang="ko-KR" altLang="en-US" dirty="0" err="1">
                <a:sym typeface="Wingdings" pitchFamily="2" charset="2"/>
              </a:rPr>
              <a:t>힙찔이</a:t>
            </a:r>
            <a:r>
              <a:rPr lang="ko-KR" altLang="en-US" dirty="0">
                <a:sym typeface="Wingdings" pitchFamily="2" charset="2"/>
              </a:rPr>
              <a:t> 가사들에 공감하며 자신에게 철학적인 질문들을 던지기 시작하죠</a:t>
            </a:r>
            <a:endParaRPr lang="en-US" altLang="ko-KR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왜 안드로이드 스튜디오를 공부하는가</a:t>
            </a:r>
            <a:r>
              <a:rPr lang="en-US" altLang="ko-KR" dirty="0">
                <a:sym typeface="Wingdings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우리 </a:t>
            </a:r>
            <a:r>
              <a:rPr lang="en-US" altLang="ko-KR" dirty="0">
                <a:sym typeface="Wingdings" pitchFamily="2" charset="2"/>
              </a:rPr>
              <a:t>“</a:t>
            </a:r>
            <a:r>
              <a:rPr lang="ko-KR" altLang="en-US" dirty="0">
                <a:sym typeface="Wingdings" pitchFamily="2" charset="2"/>
              </a:rPr>
              <a:t>포커스 그룹</a:t>
            </a:r>
            <a:r>
              <a:rPr lang="en-US" altLang="ko-KR" dirty="0">
                <a:sym typeface="Wingdings" pitchFamily="2" charset="2"/>
              </a:rPr>
              <a:t>”</a:t>
            </a:r>
            <a:r>
              <a:rPr lang="ko-KR" altLang="en-US" dirty="0">
                <a:sym typeface="Wingdings" pitchFamily="2" charset="2"/>
              </a:rPr>
              <a:t>은 왜 존재하는가</a:t>
            </a:r>
            <a:r>
              <a:rPr lang="en-US" altLang="ko-KR" dirty="0">
                <a:sym typeface="Wingdings" pitchFamily="2" charset="2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408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ym typeface="Wingdings" pitchFamily="2" charset="2"/>
              </a:rPr>
              <a:t>그러다 질문의 종착지를 찍게 됩니다</a:t>
            </a:r>
            <a:r>
              <a:rPr lang="en-US" altLang="ko-KR" dirty="0">
                <a:sym typeface="Wingdings" pitchFamily="2" charset="2"/>
              </a:rPr>
              <a:t>.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itchFamily="2" charset="2"/>
              </a:rPr>
              <a:t>우리는 대체 누구인가</a:t>
            </a:r>
            <a:r>
              <a:rPr lang="en-US" altLang="ko-KR" dirty="0">
                <a:sym typeface="Wingdings" pitchFamily="2" charset="2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/>
              <a:t>사춘기의 기세를 그대로 이어서 질문 하나 드리겠습니다</a:t>
            </a:r>
            <a:r>
              <a:rPr lang="en-US" altLang="ko-KR" dirty="0"/>
              <a:t>:</a:t>
            </a:r>
            <a:r>
              <a:rPr lang="ko-KR" altLang="en-US" dirty="0"/>
              <a:t> 우리는 왜 이 방에 있을까요</a:t>
            </a:r>
            <a:r>
              <a:rPr lang="en-US" altLang="ko-KR" dirty="0"/>
              <a:t>?</a:t>
            </a:r>
            <a:r>
              <a:rPr lang="ko-KR" altLang="en-US" dirty="0"/>
              <a:t> 우리의 교집합은 대체 무엇일까요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맞습니다</a:t>
            </a:r>
            <a:r>
              <a:rPr lang="en-US" altLang="ko-KR" dirty="0"/>
              <a:t>.</a:t>
            </a:r>
            <a:r>
              <a:rPr lang="ko-KR" altLang="en-US" dirty="0"/>
              <a:t> 우리가 바로 </a:t>
            </a:r>
            <a:r>
              <a:rPr lang="en-US" altLang="ko-KR" dirty="0"/>
              <a:t>‘KSEA</a:t>
            </a:r>
            <a:r>
              <a:rPr lang="ko-KR" altLang="en-US" dirty="0"/>
              <a:t>인</a:t>
            </a:r>
            <a:r>
              <a:rPr lang="en-US" altLang="ko-KR" dirty="0"/>
              <a:t>’</a:t>
            </a:r>
            <a:r>
              <a:rPr lang="ko-KR" altLang="en-US" dirty="0"/>
              <a:t>이라는 것이죠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2516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1" dirty="0">
                <a:solidFill>
                  <a:srgbClr val="FF0000"/>
                </a:solidFill>
              </a:rPr>
              <a:t>저희는 </a:t>
            </a:r>
            <a:r>
              <a:rPr lang="en-US" altLang="ko-KR" sz="1800" b="1" dirty="0">
                <a:solidFill>
                  <a:srgbClr val="FF0000"/>
                </a:solidFill>
              </a:rPr>
              <a:t>App Development</a:t>
            </a:r>
            <a:r>
              <a:rPr lang="ko-KR" altLang="en-US" sz="1800" b="1" dirty="0">
                <a:solidFill>
                  <a:srgbClr val="FF0000"/>
                </a:solidFill>
              </a:rPr>
              <a:t> 포커스 그룹이 </a:t>
            </a:r>
            <a:r>
              <a:rPr lang="ko-KR" altLang="en-US" sz="1800" b="1" dirty="0" err="1">
                <a:solidFill>
                  <a:srgbClr val="FF0000"/>
                </a:solidFill>
              </a:rPr>
              <a:t>케세에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‘</a:t>
            </a:r>
            <a:r>
              <a:rPr lang="ko-KR" altLang="en-US" sz="1800" b="1" dirty="0">
                <a:solidFill>
                  <a:srgbClr val="FF0000"/>
                </a:solidFill>
              </a:rPr>
              <a:t>의해</a:t>
            </a:r>
            <a:r>
              <a:rPr lang="en-US" altLang="ko-KR" sz="1800" b="1" dirty="0">
                <a:solidFill>
                  <a:srgbClr val="FF0000"/>
                </a:solidFill>
              </a:rPr>
              <a:t>’</a:t>
            </a:r>
            <a:r>
              <a:rPr lang="ko-KR" altLang="en-US" sz="1800" b="1" dirty="0">
                <a:solidFill>
                  <a:srgbClr val="FF0000"/>
                </a:solidFill>
              </a:rPr>
              <a:t> 탄생 되었으며</a:t>
            </a:r>
            <a:r>
              <a:rPr lang="en-US" altLang="ko-KR" sz="1800" b="1" dirty="0">
                <a:solidFill>
                  <a:srgbClr val="FF0000"/>
                </a:solidFill>
              </a:rPr>
              <a:t>,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ko-KR" altLang="en-US" sz="1800" b="1" dirty="0" err="1">
                <a:solidFill>
                  <a:srgbClr val="FF0000"/>
                </a:solidFill>
              </a:rPr>
              <a:t>케세를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‘</a:t>
            </a:r>
            <a:r>
              <a:rPr lang="ko-KR" altLang="en-US" sz="1800" b="1" dirty="0">
                <a:solidFill>
                  <a:srgbClr val="FF0000"/>
                </a:solidFill>
              </a:rPr>
              <a:t>위해</a:t>
            </a:r>
            <a:r>
              <a:rPr lang="en-US" altLang="ko-KR" sz="1800" b="1" dirty="0">
                <a:solidFill>
                  <a:srgbClr val="FF0000"/>
                </a:solidFill>
              </a:rPr>
              <a:t>’</a:t>
            </a:r>
            <a:r>
              <a:rPr lang="ko-KR" altLang="en-US" sz="1800" b="1" dirty="0">
                <a:solidFill>
                  <a:srgbClr val="FF0000"/>
                </a:solidFill>
              </a:rPr>
              <a:t> 존재한다고 생각합니다</a:t>
            </a:r>
            <a:r>
              <a:rPr lang="en-US" altLang="ko-KR" sz="1800" b="1" dirty="0">
                <a:solidFill>
                  <a:srgbClr val="FF0000"/>
                </a:solidFill>
              </a:rPr>
              <a:t>.</a:t>
            </a:r>
            <a:r>
              <a:rPr lang="ko-KR" altLang="en-US" sz="1800" b="1" dirty="0">
                <a:solidFill>
                  <a:srgbClr val="FF0000"/>
                </a:solidFill>
              </a:rPr>
              <a:t> </a:t>
            </a:r>
            <a:endParaRPr lang="en-KR" sz="1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024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따라서 저희는 이 자리를 통해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KSEA App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선보이려고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모바일 이야기로 진행하기 전에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KSEA Experience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대해 다시 짚어보겠습니다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629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멤버들은 </a:t>
            </a:r>
            <a:r>
              <a:rPr lang="en-US" altLang="ko-KR" dirty="0"/>
              <a:t>KSEA</a:t>
            </a:r>
            <a:r>
              <a:rPr lang="ko-KR" altLang="en-US" dirty="0"/>
              <a:t> 내 크게 </a:t>
            </a:r>
            <a:r>
              <a:rPr lang="en-US" altLang="ko-KR" dirty="0"/>
              <a:t>3</a:t>
            </a:r>
            <a:r>
              <a:rPr lang="ko-KR" altLang="en-US" dirty="0"/>
              <a:t>가지 플랫폼으로 활동합니다</a:t>
            </a:r>
            <a:r>
              <a:rPr lang="en-US" altLang="ko-KR" dirty="0"/>
              <a:t>:</a:t>
            </a:r>
            <a:r>
              <a:rPr lang="ko-KR" altLang="en-US" dirty="0"/>
              <a:t> 카카오톡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링크트리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구글폼</a:t>
            </a:r>
            <a:endParaRPr lang="en-US" altLang="ko-KR" dirty="0"/>
          </a:p>
          <a:p>
            <a:r>
              <a:rPr lang="ko-KR" altLang="en-US" dirty="0" err="1"/>
              <a:t>그닥</a:t>
            </a:r>
            <a:r>
              <a:rPr lang="ko-KR" altLang="en-US" dirty="0"/>
              <a:t> 복잡한 </a:t>
            </a:r>
            <a:r>
              <a:rPr lang="en-US" altLang="ko-KR" dirty="0"/>
              <a:t>process</a:t>
            </a:r>
            <a:r>
              <a:rPr lang="ko-KR" altLang="en-US" dirty="0"/>
              <a:t>는 절대 아닙니다</a:t>
            </a:r>
            <a:r>
              <a:rPr lang="en-US" altLang="ko-KR" dirty="0"/>
              <a:t>.</a:t>
            </a:r>
            <a:r>
              <a:rPr lang="ko-KR" altLang="en-US" dirty="0"/>
              <a:t> 왜냐하면 각 이벤트마다 다양한 플랫폼 사이에 모듈화가 되어있기 때문입니다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허나 이런 모듈화 시스템을 유지하기 위해서는 더욱 많은 플랫폼과 무엇보다 가장 중요한 </a:t>
            </a:r>
            <a:r>
              <a:rPr lang="ko-KR" altLang="en-US" dirty="0" err="1"/>
              <a:t>오피서</a:t>
            </a:r>
            <a:r>
              <a:rPr lang="ko-KR" altLang="en-US" dirty="0"/>
              <a:t> 분들의 소중한 시간과 노력을 엄청나게 </a:t>
            </a:r>
            <a:r>
              <a:rPr lang="ko-KR" altLang="en-US" dirty="0" err="1"/>
              <a:t>필요한다는</a:t>
            </a:r>
            <a:r>
              <a:rPr lang="ko-KR" altLang="en-US" dirty="0"/>
              <a:t> 것이 단점입니다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763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앱은 멤버들과 </a:t>
            </a:r>
            <a:r>
              <a:rPr lang="ko-KR" altLang="en-US" dirty="0" err="1"/>
              <a:t>오피서</a:t>
            </a:r>
            <a:r>
              <a:rPr lang="ko-KR" altLang="en-US" dirty="0"/>
              <a:t> 분들 모두의 </a:t>
            </a:r>
            <a:r>
              <a:rPr lang="en-US" altLang="ko-KR" dirty="0"/>
              <a:t>KSEA Experience</a:t>
            </a:r>
            <a:r>
              <a:rPr lang="ko-KR" altLang="en-US" dirty="0" err="1"/>
              <a:t>를</a:t>
            </a:r>
            <a:r>
              <a:rPr lang="ko-KR" altLang="en-US" dirty="0"/>
              <a:t> 향상 시키며</a:t>
            </a:r>
            <a:r>
              <a:rPr lang="en-US" altLang="ko-KR" dirty="0"/>
              <a:t>,</a:t>
            </a:r>
            <a:r>
              <a:rPr lang="ko-KR" altLang="en-US" dirty="0"/>
              <a:t> 카카오톡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링크트리</a:t>
            </a:r>
            <a:r>
              <a:rPr lang="en-US" altLang="ko-KR" dirty="0"/>
              <a:t>,</a:t>
            </a:r>
            <a:r>
              <a:rPr lang="ko-KR" altLang="en-US" dirty="0"/>
              <a:t> 구글 폼을 비롯한 모든 클럽 관리 </a:t>
            </a:r>
            <a:r>
              <a:rPr lang="en-US" altLang="ko-KR" dirty="0"/>
              <a:t>tool</a:t>
            </a:r>
            <a:r>
              <a:rPr lang="ko-KR" altLang="en-US" dirty="0"/>
              <a:t>들을 앱 내로 포함 시키는 것을 목표로 삼고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01F0D-BAE2-2F4A-902C-9C74EEBC7A54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5826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676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554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10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836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986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899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303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099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098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879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303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9F50B6B-38FB-BC42-8D02-5AE6203C5D39}" type="datetimeFigureOut">
              <a:rPr lang="en-KR" smtClean="0"/>
              <a:t>4/19/24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83B94EE-3531-C448-9B88-0D9C2779F90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8494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C030-9341-7F66-F698-B03EAB9B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KSEA App Dev.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5017B-F36B-C1B0-06BF-C26BEA9F6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Andrew Namwook Lee</a:t>
            </a:r>
          </a:p>
          <a:p>
            <a:r>
              <a:rPr lang="en-KR"/>
              <a:t>Fabian Kyungmin Roh</a:t>
            </a:r>
          </a:p>
          <a:p>
            <a:r>
              <a:rPr lang="en-KR"/>
              <a:t>Jaewon Hur</a:t>
            </a:r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BE055FEB-6E56-B629-B377-1F872AF0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8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aise Your Hand Marketing: How-To Get Engagement - ActionCOACH">
            <a:extLst>
              <a:ext uri="{FF2B5EF4-FFF2-40B4-BE49-F238E27FC236}">
                <a16:creationId xmlns:a16="http://schemas.microsoft.com/office/drawing/2014/main" id="{932D5813-5672-A2CD-B8FD-BB0266208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1B203-68C0-5AC6-E1F7-E51DE96A3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18496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DE83-BB15-3482-562E-79AA8833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iOS Users &gt; Android Users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AA4C197-CCA3-0293-20AE-B1E86074C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844511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530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DE83-BB15-3482-562E-79AA88338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iOS Users &gt; Android Users: TEENS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6A6CF6-584D-B56D-2FE0-4B57FCBEB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667639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126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ndroid Studio icon PNG and SVG Vector Free Download">
            <a:extLst>
              <a:ext uri="{FF2B5EF4-FFF2-40B4-BE49-F238E27FC236}">
                <a16:creationId xmlns:a16="http://schemas.microsoft.com/office/drawing/2014/main" id="{30722C3F-D1E4-3431-9598-220395AF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39" y="1052512"/>
            <a:ext cx="2511561" cy="254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C30313-49F9-9510-7ED9-38B3831CB3EC}"/>
              </a:ext>
            </a:extLst>
          </p:cNvPr>
          <p:cNvSpPr txBox="1">
            <a:spLocks/>
          </p:cNvSpPr>
          <p:nvPr/>
        </p:nvSpPr>
        <p:spPr>
          <a:xfrm>
            <a:off x="6133670" y="1141942"/>
            <a:ext cx="3156369" cy="24072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+ 6 weeks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3348D-2552-639E-55C7-33D769AD7805}"/>
              </a:ext>
            </a:extLst>
          </p:cNvPr>
          <p:cNvSpPr txBox="1">
            <a:spLocks/>
          </p:cNvSpPr>
          <p:nvPr/>
        </p:nvSpPr>
        <p:spPr>
          <a:xfrm>
            <a:off x="838200" y="44799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KR" sz="7200" b="1" dirty="0"/>
              <a:t>Good Bye?</a:t>
            </a:r>
          </a:p>
        </p:txBody>
      </p:sp>
    </p:spTree>
    <p:extLst>
      <p:ext uri="{BB962C8B-B14F-4D97-AF65-F5344CB8AC3E}">
        <p14:creationId xmlns:p14="http://schemas.microsoft.com/office/powerpoint/2010/main" val="119861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oy E. Disney - Wikipedia">
            <a:extLst>
              <a:ext uri="{FF2B5EF4-FFF2-40B4-BE49-F238E27FC236}">
                <a16:creationId xmlns:a16="http://schemas.microsoft.com/office/drawing/2014/main" id="{82A81DBD-73A5-3184-A038-9A6A6441B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 b="5384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7CD66-DE6E-F381-5982-0FC73E7F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97" y="291409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“Decision making is easy </a:t>
            </a:r>
            <a:br>
              <a:rPr lang="en-US" sz="5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your values are clear.” </a:t>
            </a:r>
            <a:br>
              <a:rPr lang="en-US" sz="5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Roy Disney</a:t>
            </a:r>
          </a:p>
        </p:txBody>
      </p:sp>
    </p:spTree>
    <p:extLst>
      <p:ext uri="{BB962C8B-B14F-4D97-AF65-F5344CB8AC3E}">
        <p14:creationId xmlns:p14="http://schemas.microsoft.com/office/powerpoint/2010/main" val="210360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Navigating Life's Crossroads: Mastering the Art of Decision Making | by  Rich Brown | Medium">
            <a:extLst>
              <a:ext uri="{FF2B5EF4-FFF2-40B4-BE49-F238E27FC236}">
                <a16:creationId xmlns:a16="http://schemas.microsoft.com/office/drawing/2014/main" id="{C9106912-0ED7-6660-0ECF-1E1DCF718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761CE-C0B9-75FE-D443-41B10223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410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1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rash can PNG transparent image download, size: 1024x1024px">
            <a:extLst>
              <a:ext uri="{FF2B5EF4-FFF2-40B4-BE49-F238E27FC236}">
                <a16:creationId xmlns:a16="http://schemas.microsoft.com/office/drawing/2014/main" id="{61CEB863-6921-33D4-F2EF-6FFD5EA7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62" y="3429000"/>
            <a:ext cx="3531475" cy="353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ndroid Studio icon PNG and SVG Vector Free Download">
            <a:extLst>
              <a:ext uri="{FF2B5EF4-FFF2-40B4-BE49-F238E27FC236}">
                <a16:creationId xmlns:a16="http://schemas.microsoft.com/office/drawing/2014/main" id="{30722C3F-D1E4-3431-9598-220395AF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12" y="215951"/>
            <a:ext cx="2511561" cy="254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C30313-49F9-9510-7ED9-38B3831CB3EC}"/>
              </a:ext>
            </a:extLst>
          </p:cNvPr>
          <p:cNvSpPr txBox="1">
            <a:spLocks/>
          </p:cNvSpPr>
          <p:nvPr/>
        </p:nvSpPr>
        <p:spPr>
          <a:xfrm>
            <a:off x="5902443" y="305381"/>
            <a:ext cx="3156369" cy="240720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+ 6 weeks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0930BC-ABC4-6A3B-4E2F-B275A75733EC}"/>
              </a:ext>
            </a:extLst>
          </p:cNvPr>
          <p:cNvCxnSpPr>
            <a:cxnSpLocks/>
          </p:cNvCxnSpPr>
          <p:nvPr/>
        </p:nvCxnSpPr>
        <p:spPr>
          <a:xfrm>
            <a:off x="6096000" y="2252756"/>
            <a:ext cx="1" cy="1103586"/>
          </a:xfrm>
          <a:prstGeom prst="straightConnector1">
            <a:avLst/>
          </a:prstGeom>
          <a:ln w="139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9740C08-B669-9473-6084-2F4C16E74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358" y="3245068"/>
            <a:ext cx="3612932" cy="36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984FC75-538F-1B29-188E-C7790D10C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78905" y="511530"/>
            <a:ext cx="7279117" cy="583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64DA1-0694-7043-B507-BF46D375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578" y="591838"/>
            <a:ext cx="2273643" cy="2546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DECD5-3E5B-6B14-0AB4-DEA0C9A49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578" y="3645530"/>
            <a:ext cx="2273643" cy="27009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5BDDA-FDD5-B4AC-4080-B03743521B27}"/>
              </a:ext>
            </a:extLst>
          </p:cNvPr>
          <p:cNvCxnSpPr>
            <a:cxnSpLocks/>
          </p:cNvCxnSpPr>
          <p:nvPr/>
        </p:nvCxnSpPr>
        <p:spPr>
          <a:xfrm flipV="1">
            <a:off x="5609968" y="1902941"/>
            <a:ext cx="3076832" cy="18411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11BD21-E035-4069-AD36-D918C3F2B07F}"/>
              </a:ext>
            </a:extLst>
          </p:cNvPr>
          <p:cNvCxnSpPr>
            <a:cxnSpLocks/>
          </p:cNvCxnSpPr>
          <p:nvPr/>
        </p:nvCxnSpPr>
        <p:spPr>
          <a:xfrm>
            <a:off x="5609968" y="3744097"/>
            <a:ext cx="2990335" cy="15693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34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Yellow question mark">
            <a:extLst>
              <a:ext uri="{FF2B5EF4-FFF2-40B4-BE49-F238E27FC236}">
                <a16:creationId xmlns:a16="http://schemas.microsoft.com/office/drawing/2014/main" id="{36F589B8-BD93-666D-D65F-2BA7CCAE3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6C50D76-4335-01C0-D835-2196500A4149}"/>
              </a:ext>
            </a:extLst>
          </p:cNvPr>
          <p:cNvSpPr txBox="1">
            <a:spLocks/>
          </p:cNvSpPr>
          <p:nvPr/>
        </p:nvSpPr>
        <p:spPr>
          <a:xfrm>
            <a:off x="1131215" y="3002870"/>
            <a:ext cx="9929570" cy="852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/>
              <a:t>Quiz:</a:t>
            </a:r>
          </a:p>
          <a:p>
            <a:pPr algn="ctr"/>
            <a:r>
              <a:rPr lang="en-US" sz="8800" dirty="0"/>
              <a:t>Unique in Cal KSEA?</a:t>
            </a:r>
          </a:p>
        </p:txBody>
      </p:sp>
    </p:spTree>
    <p:extLst>
      <p:ext uri="{BB962C8B-B14F-4D97-AF65-F5344CB8AC3E}">
        <p14:creationId xmlns:p14="http://schemas.microsoft.com/office/powerpoint/2010/main" val="10400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E7-D8C7-07E8-D853-CEE8D445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Logo: Exclusively Designed by Berkeley</a:t>
            </a:r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4AA219FA-CFDE-36B6-C0D5-C40E7BB8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166" y="1690688"/>
            <a:ext cx="4523666" cy="4523666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882EB4-94B9-148F-A066-AF4D907A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2" y="1586334"/>
            <a:ext cx="6351544" cy="49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0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E061-7D78-9DF0-A01B-03FC0B63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Focus Group</a:t>
            </a:r>
            <a:endParaRPr lang="en-KR"/>
          </a:p>
        </p:txBody>
      </p:sp>
      <p:pic>
        <p:nvPicPr>
          <p:cNvPr id="5" name="Content Placeholder 4" descr="A group of men standing in a park&#10;&#10;Description automatically generated">
            <a:extLst>
              <a:ext uri="{FF2B5EF4-FFF2-40B4-BE49-F238E27FC236}">
                <a16:creationId xmlns:a16="http://schemas.microsoft.com/office/drawing/2014/main" id="{0AD6478A-9C39-5447-1ED9-0DE444AF6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240" t="36182" r="22460" b="-831"/>
          <a:stretch/>
        </p:blipFill>
        <p:spPr>
          <a:xfrm>
            <a:off x="-7709" y="2228193"/>
            <a:ext cx="5620939" cy="4722451"/>
          </a:xfrm>
        </p:spPr>
      </p:pic>
      <p:pic>
        <p:nvPicPr>
          <p:cNvPr id="4" name="Picture 3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B8B8B3C8-A3E5-39D4-0ABB-04AFD1B71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35" y="0"/>
            <a:ext cx="7082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7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E7-D8C7-07E8-D853-CEE8D445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Logo Homage</a:t>
            </a:r>
          </a:p>
        </p:txBody>
      </p:sp>
      <p:pic>
        <p:nvPicPr>
          <p:cNvPr id="4" name="Picture 3" descr="A logo with white text&#10;&#10;Description automatically generated">
            <a:extLst>
              <a:ext uri="{FF2B5EF4-FFF2-40B4-BE49-F238E27FC236}">
                <a16:creationId xmlns:a16="http://schemas.microsoft.com/office/drawing/2014/main" id="{4AA219FA-CFDE-36B6-C0D5-C40E7BB8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30" y="1690688"/>
            <a:ext cx="3596015" cy="3596015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E996313-AFB0-1493-129C-48264C6BC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356" y="0"/>
            <a:ext cx="3830444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F6F0BB-1BB0-CA0A-AB4C-56E1C00F6AB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68645" y="3488696"/>
            <a:ext cx="26360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85EC90-0489-C4E9-A9CF-27561616B808}"/>
              </a:ext>
            </a:extLst>
          </p:cNvPr>
          <p:cNvSpPr txBox="1"/>
          <p:nvPr/>
        </p:nvSpPr>
        <p:spPr>
          <a:xfrm>
            <a:off x="1183152" y="5270331"/>
            <a:ext cx="3374969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800" b="1" dirty="0"/>
              <a:t>Black &amp; White</a:t>
            </a:r>
          </a:p>
          <a:p>
            <a:r>
              <a:rPr lang="en-KR" sz="2400" b="1" dirty="0"/>
              <a:t>Simplicity: </a:t>
            </a:r>
            <a:br>
              <a:rPr lang="en-KR" sz="2400" dirty="0"/>
            </a:br>
            <a:r>
              <a:rPr lang="en-KR" sz="2400" dirty="0"/>
              <a:t>Striving for Efficiency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709F1-210E-E8BE-4EA0-891DF14978F9}"/>
              </a:ext>
            </a:extLst>
          </p:cNvPr>
          <p:cNvSpPr txBox="1"/>
          <p:nvPr/>
        </p:nvSpPr>
        <p:spPr>
          <a:xfrm>
            <a:off x="4783746" y="2907639"/>
            <a:ext cx="240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b="1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089750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Login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8B51F-E03F-A86D-D6C7-73A9A268E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3"/>
          <a:stretch/>
        </p:blipFill>
        <p:spPr>
          <a:xfrm>
            <a:off x="838200" y="1450428"/>
            <a:ext cx="3443448" cy="5407572"/>
          </a:xfrm>
          <a:prstGeom prst="rect">
            <a:avLst/>
          </a:prstGeom>
        </p:spPr>
      </p:pic>
      <p:pic>
        <p:nvPicPr>
          <p:cNvPr id="8" name="Picture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87E25BA-9CCC-C0F4-21A7-1F689084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813" y="0"/>
            <a:ext cx="391018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7E9878-24DC-57CF-E576-196823CEB0FC}"/>
              </a:ext>
            </a:extLst>
          </p:cNvPr>
          <p:cNvSpPr txBox="1"/>
          <p:nvPr/>
        </p:nvSpPr>
        <p:spPr>
          <a:xfrm>
            <a:off x="4140909" y="1690688"/>
            <a:ext cx="3769446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KeyboardAvoidingView: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b="1" dirty="0"/>
              <a:t>Content Covered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Entire Screen/Container</a:t>
            </a:r>
            <a:br>
              <a:rPr lang="en-KR" sz="2000" dirty="0"/>
            </a:br>
            <a:r>
              <a:rPr lang="en-KR" sz="2000" dirty="0"/>
              <a:t>Pushed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Adaptative to All Device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Attention to Detail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47D51-F288-57B7-178D-5FDBF0584B7A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025632" y="3691236"/>
            <a:ext cx="2256181" cy="20026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4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Sign Up Screen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F47D51-F288-57B7-178D-5FDBF0584B7A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6446173" y="3304059"/>
            <a:ext cx="1915158" cy="1589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61742098-3EE3-38F3-160A-7BBDD12D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015" y="0"/>
            <a:ext cx="392996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46D48A-EE79-4AAE-5D72-F6859593C976}"/>
              </a:ext>
            </a:extLst>
          </p:cNvPr>
          <p:cNvSpPr txBox="1"/>
          <p:nvPr/>
        </p:nvSpPr>
        <p:spPr>
          <a:xfrm>
            <a:off x="4531014" y="1611288"/>
            <a:ext cx="3830317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KeyboardAwareScrollView</a:t>
            </a:r>
            <a:r>
              <a:rPr lang="en-K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Content Covered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Pushed Up </a:t>
            </a:r>
            <a:r>
              <a:rPr lang="en-KR" sz="2000" b="1" dirty="0"/>
              <a:t>Relative to the</a:t>
            </a:r>
            <a:br>
              <a:rPr lang="en-KR" sz="2000" b="1" dirty="0"/>
            </a:br>
            <a:r>
              <a:rPr lang="en-KR" sz="2000" b="1" dirty="0"/>
              <a:t>Selected Input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Attention to Detail</a:t>
            </a:r>
            <a:endParaRPr lang="en-KR" sz="2400" dirty="0"/>
          </a:p>
        </p:txBody>
      </p:sp>
      <p:pic>
        <p:nvPicPr>
          <p:cNvPr id="15" name="Picture 14" descr="A screenshot of a login form&#10;&#10;Description automatically generated">
            <a:extLst>
              <a:ext uri="{FF2B5EF4-FFF2-40B4-BE49-F238E27FC236}">
                <a16:creationId xmlns:a16="http://schemas.microsoft.com/office/drawing/2014/main" id="{CB7C7402-DD89-E973-4CBB-078BE39D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288"/>
            <a:ext cx="2992471" cy="52467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E5D07A-84BB-8E60-4311-05433503FFEC}"/>
              </a:ext>
            </a:extLst>
          </p:cNvPr>
          <p:cNvSpPr txBox="1"/>
          <p:nvPr/>
        </p:nvSpPr>
        <p:spPr>
          <a:xfrm>
            <a:off x="4161298" y="4990362"/>
            <a:ext cx="3830316" cy="138499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Future Development: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KSEA Unique Authorization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Grade: Select Category</a:t>
            </a:r>
            <a:br>
              <a:rPr lang="en-US" sz="2000" dirty="0"/>
            </a:br>
            <a:r>
              <a:rPr lang="en-US" sz="2000" dirty="0"/>
              <a:t>(Freshman, Sophomore, etc.)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275595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Home Screen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EEAB53B-B857-4966-8C98-E3223369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084" y="0"/>
            <a:ext cx="383583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722DD-FC9F-CAC6-08BD-368F8BB2AB69}"/>
              </a:ext>
            </a:extLst>
          </p:cNvPr>
          <p:cNvSpPr txBox="1"/>
          <p:nvPr/>
        </p:nvSpPr>
        <p:spPr>
          <a:xfrm>
            <a:off x="8933794" y="365125"/>
            <a:ext cx="20495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Profile Page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1E918C-75B4-B603-39B9-36C091006F3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620000" y="472966"/>
            <a:ext cx="1313794" cy="1229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7C8BEA-0E25-0CAB-F5AD-E7B6C57601FE}"/>
              </a:ext>
            </a:extLst>
          </p:cNvPr>
          <p:cNvSpPr txBox="1"/>
          <p:nvPr/>
        </p:nvSpPr>
        <p:spPr>
          <a:xfrm>
            <a:off x="8728842" y="1336864"/>
            <a:ext cx="28535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Profile Name</a:t>
            </a:r>
          </a:p>
          <a:p>
            <a:pPr algn="ctr"/>
            <a:r>
              <a:rPr lang="en-KR" dirty="0"/>
              <a:t>(Prevent Login Confusions)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A3873B-4953-3566-1892-3A94555496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415048" y="1444705"/>
            <a:ext cx="1313794" cy="261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E3AFA-856D-EAF1-88D8-C3108D4D2315}"/>
              </a:ext>
            </a:extLst>
          </p:cNvPr>
          <p:cNvSpPr txBox="1"/>
          <p:nvPr/>
        </p:nvSpPr>
        <p:spPr>
          <a:xfrm>
            <a:off x="9304283" y="5619259"/>
            <a:ext cx="20495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Track My</a:t>
            </a:r>
          </a:p>
          <a:p>
            <a:pPr algn="ctr"/>
            <a:r>
              <a:rPr lang="en-KR" sz="2400" dirty="0"/>
              <a:t>KSEA Points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53F99E3-F201-FEB7-89DA-8268174A420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415048" y="6034758"/>
            <a:ext cx="1889235" cy="553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623630-A215-4888-F88E-251FC624FEDB}"/>
              </a:ext>
            </a:extLst>
          </p:cNvPr>
          <p:cNvSpPr txBox="1"/>
          <p:nvPr/>
        </p:nvSpPr>
        <p:spPr>
          <a:xfrm>
            <a:off x="9304283" y="4617268"/>
            <a:ext cx="20495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Check KSEA</a:t>
            </a:r>
          </a:p>
          <a:p>
            <a:pPr algn="ctr"/>
            <a:r>
              <a:rPr lang="en-KR" sz="2400" dirty="0"/>
              <a:t>Leaderboard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07E1D3-176B-F968-7942-2CD999375D2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470430" y="5032767"/>
            <a:ext cx="2833853" cy="108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BC52CA-92C1-63A9-F192-9387B78B181E}"/>
              </a:ext>
            </a:extLst>
          </p:cNvPr>
          <p:cNvSpPr txBox="1"/>
          <p:nvPr/>
        </p:nvSpPr>
        <p:spPr>
          <a:xfrm>
            <a:off x="1324525" y="1507366"/>
            <a:ext cx="249609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Current Date</a:t>
            </a:r>
          </a:p>
          <a:p>
            <a:pPr algn="ctr"/>
            <a:r>
              <a:rPr lang="en-KR" dirty="0"/>
              <a:t>(Reference to Events)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9C5725-AFBD-406C-1950-59CE060DD58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3820620" y="1706196"/>
            <a:ext cx="969470" cy="170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0A97377-5A64-7EFB-32F1-403F87CC4D8A}"/>
              </a:ext>
            </a:extLst>
          </p:cNvPr>
          <p:cNvSpPr txBox="1"/>
          <p:nvPr/>
        </p:nvSpPr>
        <p:spPr>
          <a:xfrm>
            <a:off x="295770" y="2832929"/>
            <a:ext cx="3482810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Upcoming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KR" sz="2000" dirty="0"/>
              <a:t>ata.map(event, index): </a:t>
            </a:r>
            <a:br>
              <a:rPr lang="en-KR" sz="2000" dirty="0"/>
            </a:br>
            <a:r>
              <a:rPr lang="en-KR" sz="2000" dirty="0"/>
              <a:t>Table Arrangements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dirty="0"/>
              <a:t>Redirected to</a:t>
            </a:r>
            <a:br>
              <a:rPr lang="en-KR" sz="2000" dirty="0"/>
            </a:br>
            <a:r>
              <a:rPr lang="en-US" sz="2000" dirty="0"/>
              <a:t>Each Specific </a:t>
            </a:r>
            <a:r>
              <a:rPr lang="en-KR" sz="2000" dirty="0"/>
              <a:t>Event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9C8B18-9DAF-6B0E-F31A-909BDD8A0E96}"/>
              </a:ext>
            </a:extLst>
          </p:cNvPr>
          <p:cNvSpPr txBox="1"/>
          <p:nvPr/>
        </p:nvSpPr>
        <p:spPr>
          <a:xfrm>
            <a:off x="356202" y="4895369"/>
            <a:ext cx="3482810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Create 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Mingles (for Members)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GM/Events (for Officers)</a:t>
            </a:r>
            <a:endParaRPr lang="en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dirty="0"/>
              <a:t>Redirected to</a:t>
            </a:r>
            <a:br>
              <a:rPr lang="en-KR" sz="2000" dirty="0"/>
            </a:br>
            <a:r>
              <a:rPr lang="en-US" sz="2000" dirty="0" err="1"/>
              <a:t>AddEvent</a:t>
            </a:r>
            <a:r>
              <a:rPr lang="en-US" sz="2000" dirty="0"/>
              <a:t> </a:t>
            </a:r>
            <a:r>
              <a:rPr lang="en-KR" sz="2000" dirty="0"/>
              <a:t>Page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9CA324-5540-E12C-9F32-3C08FADF756B}"/>
              </a:ext>
            </a:extLst>
          </p:cNvPr>
          <p:cNvCxnSpPr>
            <a:cxnSpLocks/>
            <a:stCxn id="5" idx="1"/>
            <a:endCxn id="27" idx="3"/>
          </p:cNvCxnSpPr>
          <p:nvPr/>
        </p:nvCxnSpPr>
        <p:spPr>
          <a:xfrm flipH="1">
            <a:off x="3778580" y="3429000"/>
            <a:ext cx="399504" cy="2503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807AB6-AE60-483B-9AC9-F93114DDB19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3839012" y="5151804"/>
            <a:ext cx="1424206" cy="589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26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Profile</a:t>
            </a:r>
          </a:p>
        </p:txBody>
      </p:sp>
      <p:pic>
        <p:nvPicPr>
          <p:cNvPr id="5" name="Picture 4" descr="A person and a dog&#10;&#10;Description automatically generated">
            <a:extLst>
              <a:ext uri="{FF2B5EF4-FFF2-40B4-BE49-F238E27FC236}">
                <a16:creationId xmlns:a16="http://schemas.microsoft.com/office/drawing/2014/main" id="{BF33FACC-6EFA-B49B-1DDF-5A1DAEE12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7"/>
          <a:stretch/>
        </p:blipFill>
        <p:spPr>
          <a:xfrm>
            <a:off x="3349274" y="0"/>
            <a:ext cx="3729501" cy="6710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81319-A42C-A4B5-662D-7FF0EBA87B95}"/>
              </a:ext>
            </a:extLst>
          </p:cNvPr>
          <p:cNvSpPr txBox="1"/>
          <p:nvPr/>
        </p:nvSpPr>
        <p:spPr>
          <a:xfrm>
            <a:off x="838200" y="1686482"/>
            <a:ext cx="224669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Back Button</a:t>
            </a:r>
          </a:p>
          <a:p>
            <a:pPr algn="ctr"/>
            <a:r>
              <a:rPr lang="en-KR" dirty="0"/>
              <a:t>(Redirect to Home)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09A460-E3E3-BEFC-6727-5FE0EB8A271A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084896" y="904330"/>
            <a:ext cx="631346" cy="1151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B86B3F-33EA-CBD7-2A0F-2B9401819BFE}"/>
              </a:ext>
            </a:extLst>
          </p:cNvPr>
          <p:cNvSpPr txBox="1"/>
          <p:nvPr/>
        </p:nvSpPr>
        <p:spPr>
          <a:xfrm>
            <a:off x="7078775" y="1561570"/>
            <a:ext cx="4724342" cy="35394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Future Development: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 Others’ (Members/Officers)</a:t>
            </a:r>
            <a:br>
              <a:rPr lang="en-US" sz="2000" dirty="0"/>
            </a:br>
            <a:r>
              <a:rPr lang="en-US" sz="2000" dirty="0"/>
              <a:t>Profile Cards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Big/Little Assignments (Notion)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Social Groups (</a:t>
            </a:r>
            <a:r>
              <a:rPr lang="en-US" sz="2000" dirty="0" err="1"/>
              <a:t>KakaoTalk</a:t>
            </a:r>
            <a:r>
              <a:rPr lang="en-US" sz="20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000" dirty="0"/>
              <a:t>Internal Bonding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dirty="0"/>
              <a:t>Personal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000" dirty="0"/>
              <a:t>Hobbies </a:t>
            </a:r>
            <a:r>
              <a:rPr lang="en-KR" sz="2000" dirty="0">
                <a:sym typeface="Wingdings" pitchFamily="2" charset="2"/>
              </a:rPr>
              <a:t> Match Similar Profiles</a:t>
            </a:r>
            <a:endParaRPr lang="en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000" dirty="0"/>
              <a:t>Birthday Celebration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KR" sz="2000" dirty="0"/>
              <a:t>Limitless Possibilities of </a:t>
            </a:r>
            <a:br>
              <a:rPr lang="en-KR" sz="2000" dirty="0"/>
            </a:br>
            <a:r>
              <a:rPr lang="en-KR" sz="2000" dirty="0"/>
              <a:t>Personalization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38D77-18FC-E70F-E748-9C0314B001C8}"/>
              </a:ext>
            </a:extLst>
          </p:cNvPr>
          <p:cNvSpPr txBox="1"/>
          <p:nvPr/>
        </p:nvSpPr>
        <p:spPr>
          <a:xfrm>
            <a:off x="259887" y="3955801"/>
            <a:ext cx="3153921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Profile Info: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data.currentMember</a:t>
            </a:r>
            <a:r>
              <a:rPr lang="en-US" sz="2000" dirty="0"/>
              <a:t>:</a:t>
            </a:r>
            <a:r>
              <a:rPr lang="en-KR" sz="2000" dirty="0"/>
              <a:t> </a:t>
            </a:r>
            <a:br>
              <a:rPr lang="en-KR" sz="2000" dirty="0"/>
            </a:br>
            <a:r>
              <a:rPr lang="en-KR" sz="2000" dirty="0"/>
              <a:t>Load Login User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dirty="0"/>
              <a:t>All Stored in DataContext.js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0DCB77-7225-3531-07B2-4A2B1269190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413808" y="4802187"/>
            <a:ext cx="566812" cy="218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4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Event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5CFB267-EB74-0CF3-165A-CD215DA0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766" y="0"/>
            <a:ext cx="383044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70EE0-55EC-E80E-4FAF-A236405B36D8}"/>
              </a:ext>
            </a:extLst>
          </p:cNvPr>
          <p:cNvSpPr txBox="1"/>
          <p:nvPr/>
        </p:nvSpPr>
        <p:spPr>
          <a:xfrm>
            <a:off x="831145" y="1690688"/>
            <a:ext cx="218078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Back Button</a:t>
            </a:r>
          </a:p>
          <a:p>
            <a:pPr algn="ctr"/>
            <a:r>
              <a:rPr lang="en-KR" dirty="0"/>
              <a:t>(Redirect to Home)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F52A79-736B-2BE4-FC46-8B54A97BEC6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011930" y="704431"/>
            <a:ext cx="1349863" cy="1355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E03EFF-41A6-5673-6838-497128855EAA}"/>
              </a:ext>
            </a:extLst>
          </p:cNvPr>
          <p:cNvSpPr txBox="1"/>
          <p:nvPr/>
        </p:nvSpPr>
        <p:spPr>
          <a:xfrm>
            <a:off x="7933458" y="1070679"/>
            <a:ext cx="4174462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Event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data.events</a:t>
            </a:r>
            <a:r>
              <a:rPr lang="en-US" sz="2000" dirty="0"/>
              <a:t>[</a:t>
            </a:r>
            <a:r>
              <a:rPr lang="en-US" sz="2000" dirty="0" err="1"/>
              <a:t>data.currentIndex</a:t>
            </a:r>
            <a:r>
              <a:rPr lang="en-US" sz="2000" dirty="0"/>
              <a:t>]</a:t>
            </a:r>
            <a:r>
              <a:rPr lang="en-KR" sz="2000" dirty="0"/>
              <a:t>: </a:t>
            </a:r>
            <a:br>
              <a:rPr lang="en-KR" sz="2000" dirty="0"/>
            </a:br>
            <a:r>
              <a:rPr lang="en-KR" sz="2000" dirty="0"/>
              <a:t>Load Each Specific Data 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dirty="0"/>
              <a:t>All Stored in DataContext.js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R" sz="2000" dirty="0"/>
              <a:t>Each Element Adjusted</a:t>
            </a:r>
            <a:br>
              <a:rPr lang="en-KR" sz="2000" dirty="0"/>
            </a:br>
            <a:r>
              <a:rPr lang="en-KR" sz="2000" dirty="0"/>
              <a:t>by Host/Officer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A8A0A-D30F-F60C-6387-F187498D935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767628" y="2070953"/>
            <a:ext cx="1165830" cy="1000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BB1CBB-E063-9586-3D1C-00AA11CE09DB}"/>
              </a:ext>
            </a:extLst>
          </p:cNvPr>
          <p:cNvCxnSpPr>
            <a:cxnSpLocks/>
          </p:cNvCxnSpPr>
          <p:nvPr/>
        </p:nvCxnSpPr>
        <p:spPr>
          <a:xfrm flipH="1" flipV="1">
            <a:off x="2815822" y="4428649"/>
            <a:ext cx="1819240" cy="651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0" descr="Google forms - Free logo icons">
            <a:extLst>
              <a:ext uri="{FF2B5EF4-FFF2-40B4-BE49-F238E27FC236}">
                <a16:creationId xmlns:a16="http://schemas.microsoft.com/office/drawing/2014/main" id="{FE94D8DA-467A-2D2B-CAC1-E77AD77D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99" y="3669665"/>
            <a:ext cx="1330395" cy="13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CDD73A-0721-0D0D-6FCA-0A71100B6464}"/>
              </a:ext>
            </a:extLst>
          </p:cNvPr>
          <p:cNvSpPr txBox="1"/>
          <p:nvPr/>
        </p:nvSpPr>
        <p:spPr>
          <a:xfrm>
            <a:off x="187331" y="5390421"/>
            <a:ext cx="417446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Redirection: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URL Format Variable &amp;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Linking Library from react-native</a:t>
            </a:r>
            <a:endParaRPr lang="en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C2D1C2-189A-64D4-61C0-5F522BD208CF}"/>
              </a:ext>
            </a:extLst>
          </p:cNvPr>
          <p:cNvSpPr txBox="1"/>
          <p:nvPr/>
        </p:nvSpPr>
        <p:spPr>
          <a:xfrm>
            <a:off x="8186845" y="4940935"/>
            <a:ext cx="3667687" cy="16927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Future Development: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Internal App (KSEA-Tailored) </a:t>
            </a:r>
            <a:br>
              <a:rPr lang="en-US" sz="2000" dirty="0"/>
            </a:br>
            <a:r>
              <a:rPr lang="en-US" sz="2000" dirty="0"/>
              <a:t>Registration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 Other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Externally Share Event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20895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Add Event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0CDCCB0-460A-C588-7D13-2003E4FED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2"/>
          <a:stretch/>
        </p:blipFill>
        <p:spPr>
          <a:xfrm>
            <a:off x="838200" y="1271752"/>
            <a:ext cx="3272957" cy="558624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A534717-7B28-A1F9-4D35-C61AF6F1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085" y="0"/>
            <a:ext cx="389191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213A6-8D90-0E7B-88E1-49E6C06C265C}"/>
              </a:ext>
            </a:extLst>
          </p:cNvPr>
          <p:cNvSpPr txBox="1"/>
          <p:nvPr/>
        </p:nvSpPr>
        <p:spPr>
          <a:xfrm>
            <a:off x="4172675" y="739902"/>
            <a:ext cx="3830317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KeyboardAwareScrollView</a:t>
            </a:r>
            <a:r>
              <a:rPr lang="en-K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Content Covered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Pushed Up </a:t>
            </a:r>
            <a:r>
              <a:rPr lang="en-KR" sz="2000" b="1" dirty="0"/>
              <a:t>Relative to the</a:t>
            </a:r>
            <a:br>
              <a:rPr lang="en-KR" sz="2000" b="1" dirty="0"/>
            </a:br>
            <a:r>
              <a:rPr lang="en-KR" sz="2000" b="1" dirty="0"/>
              <a:t>Selected Input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Attention to Detail</a:t>
            </a:r>
            <a:endParaRPr lang="en-KR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451CFF-D449-3E77-3F81-3D864692E592}"/>
              </a:ext>
            </a:extLst>
          </p:cNvPr>
          <p:cNvCxnSpPr>
            <a:cxnSpLocks/>
          </p:cNvCxnSpPr>
          <p:nvPr/>
        </p:nvCxnSpPr>
        <p:spPr>
          <a:xfrm flipH="1" flipV="1">
            <a:off x="8002992" y="2432673"/>
            <a:ext cx="450819" cy="1771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E37945-D41A-5AE0-0DE9-03A854B872AA}"/>
              </a:ext>
            </a:extLst>
          </p:cNvPr>
          <p:cNvSpPr txBox="1"/>
          <p:nvPr/>
        </p:nvSpPr>
        <p:spPr>
          <a:xfrm>
            <a:off x="4264883" y="5308201"/>
            <a:ext cx="3667687" cy="1077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Future Development: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Officer Approval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Upload Relevant Images</a:t>
            </a:r>
            <a:endParaRPr lang="en-KR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B6227-EDDD-EABC-B184-A3345681FD2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321269" y="3559379"/>
            <a:ext cx="943614" cy="2933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766134-2F0B-74CD-66F3-14DA8547A096}"/>
              </a:ext>
            </a:extLst>
          </p:cNvPr>
          <p:cNvSpPr txBox="1"/>
          <p:nvPr/>
        </p:nvSpPr>
        <p:spPr>
          <a:xfrm>
            <a:off x="4264883" y="3174658"/>
            <a:ext cx="373810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sz="2400" dirty="0"/>
              <a:t>Member Host Type Limit</a:t>
            </a:r>
          </a:p>
          <a:p>
            <a:pPr algn="ctr"/>
            <a:r>
              <a:rPr lang="en-KR" sz="2000" dirty="0"/>
              <a:t>(Request for Officer Approval)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311036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1B09-FC58-3BC9-0447-CE2C6ACA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Leaderboard</a:t>
            </a:r>
          </a:p>
        </p:txBody>
      </p:sp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E5FD64B-F74C-799D-E930-2E8CF26D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04" y="0"/>
            <a:ext cx="384861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9191F-0247-E005-2A8E-13FE22953C6D}"/>
              </a:ext>
            </a:extLst>
          </p:cNvPr>
          <p:cNvSpPr txBox="1"/>
          <p:nvPr/>
        </p:nvSpPr>
        <p:spPr>
          <a:xfrm>
            <a:off x="716316" y="4859388"/>
            <a:ext cx="4285541" cy="16927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KR" sz="2400" dirty="0"/>
              <a:t>Future Development: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Click: Redirect to </a:t>
            </a:r>
            <a:br>
              <a:rPr lang="en-US" sz="2000" dirty="0"/>
            </a:br>
            <a:r>
              <a:rPr lang="en-US" sz="2000" dirty="0"/>
              <a:t>Each User KSEA Point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Display by Year/Semester:</a:t>
            </a:r>
            <a:br>
              <a:rPr lang="en-US" sz="2000" dirty="0"/>
            </a:br>
            <a:r>
              <a:rPr lang="en-US" sz="2000" dirty="0"/>
              <a:t>Previous KSEA Point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CF8BE-7857-1C75-07B2-38E24971EEB6}"/>
              </a:ext>
            </a:extLst>
          </p:cNvPr>
          <p:cNvSpPr txBox="1"/>
          <p:nvPr/>
        </p:nvSpPr>
        <p:spPr>
          <a:xfrm>
            <a:off x="481914" y="1690688"/>
            <a:ext cx="4519943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sortedUsers.map</a:t>
            </a:r>
            <a:r>
              <a:rPr lang="en-US" sz="2400" dirty="0"/>
              <a:t>((user)</a:t>
            </a:r>
            <a:r>
              <a:rPr lang="en-KR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List of All Members’ KSEA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000" dirty="0"/>
              <a:t>Scroll Feature Equipped:</a:t>
            </a:r>
            <a:br>
              <a:rPr lang="en-KR" sz="2000" dirty="0"/>
            </a:br>
            <a:r>
              <a:rPr lang="en-KR" sz="2000" dirty="0"/>
              <a:t>Endure High Quantity Dataset</a:t>
            </a:r>
          </a:p>
          <a:p>
            <a:endParaRPr lang="en-KR" sz="2000" dirty="0"/>
          </a:p>
          <a:p>
            <a:r>
              <a:rPr lang="en-KR" sz="2000" b="1" dirty="0"/>
              <a:t>“Motivate Members for KSEA Points”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477804-9224-1C31-1A1A-2403BE215244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5001857" y="2690962"/>
            <a:ext cx="1304350" cy="3675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906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59C5-F72B-7350-BADB-7642841F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KR" sz="80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2103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2B9E-F9CA-35EA-EF2A-C6DD35BE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4914" y="2984078"/>
            <a:ext cx="6770914" cy="1325563"/>
          </a:xfrm>
        </p:spPr>
        <p:txBody>
          <a:bodyPr>
            <a:noAutofit/>
          </a:bodyPr>
          <a:lstStyle/>
          <a:p>
            <a:pPr algn="ctr"/>
            <a:r>
              <a:rPr lang="en-KR" sz="6000" dirty="0"/>
              <a:t>For KSEA.</a:t>
            </a:r>
            <a:br>
              <a:rPr lang="en-KR" sz="6000" dirty="0"/>
            </a:br>
            <a:r>
              <a:rPr lang="en-KR" sz="6000" dirty="0"/>
              <a:t>By KSEA.</a:t>
            </a:r>
            <a:br>
              <a:rPr lang="en-KR" sz="6000" dirty="0"/>
            </a:br>
            <a:r>
              <a:rPr lang="en-KR" sz="6000" dirty="0"/>
              <a:t>The KSEA App.</a:t>
            </a:r>
            <a:endParaRPr lang="en-US" sz="6000" dirty="0"/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4F55AF0-8191-39FA-347C-8EB67C0F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64B4-2C6D-0C0B-CD3B-D3A893CF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Android Studio</a:t>
            </a:r>
          </a:p>
        </p:txBody>
      </p:sp>
      <p:pic>
        <p:nvPicPr>
          <p:cNvPr id="1028" name="Picture 4" descr="Android Studio Tutorial (2021 Edition) - Part 2">
            <a:extLst>
              <a:ext uri="{FF2B5EF4-FFF2-40B4-BE49-F238E27FC236}">
                <a16:creationId xmlns:a16="http://schemas.microsoft.com/office/drawing/2014/main" id="{96F2E3DC-BEEB-3ACB-9869-E7F627151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" r="30026" b="6486"/>
          <a:stretch/>
        </p:blipFill>
        <p:spPr bwMode="auto">
          <a:xfrm>
            <a:off x="5854262" y="1690688"/>
            <a:ext cx="5499538" cy="403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droid Studio icon PNG and SVG Vector Free Download">
            <a:extLst>
              <a:ext uri="{FF2B5EF4-FFF2-40B4-BE49-F238E27FC236}">
                <a16:creationId xmlns:a16="http://schemas.microsoft.com/office/drawing/2014/main" id="{71DE77B7-44C5-BE55-3FF4-140DAC95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624" y="762250"/>
            <a:ext cx="1856876" cy="185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8112A-A1B1-CAC4-3B50-E1084AE1C5AF}"/>
              </a:ext>
            </a:extLst>
          </p:cNvPr>
          <p:cNvSpPr txBox="1"/>
          <p:nvPr/>
        </p:nvSpPr>
        <p:spPr>
          <a:xfrm>
            <a:off x="838200" y="2247979"/>
            <a:ext cx="525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5-6 Weeks Learning</a:t>
            </a:r>
          </a:p>
          <a:p>
            <a:endParaRPr lang="en-KR" sz="2800" dirty="0"/>
          </a:p>
          <a:p>
            <a:r>
              <a:rPr lang="en-KR" sz="2800" b="1" dirty="0"/>
              <a:t>Difficulties: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800" dirty="0"/>
              <a:t>Kotlin: New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800" dirty="0"/>
              <a:t>Container Adjustment: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sz="2800" dirty="0"/>
              <a:t>XML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sz="2800" dirty="0"/>
              <a:t>Kotlin + Java</a:t>
            </a:r>
          </a:p>
        </p:txBody>
      </p:sp>
    </p:spTree>
    <p:extLst>
      <p:ext uri="{BB962C8B-B14F-4D97-AF65-F5344CB8AC3E}">
        <p14:creationId xmlns:p14="http://schemas.microsoft.com/office/powerpoint/2010/main" val="335978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95217-90AF-FADF-ED6E-1CFC1AF57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Identity Crisis</a:t>
            </a:r>
            <a:endParaRPr lang="en-K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F3CA-78FD-569E-F586-6667FC5DA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285999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KR" sz="3600" dirty="0"/>
              <a:t>Why study </a:t>
            </a:r>
            <a:br>
              <a:rPr lang="en-KR" sz="3600" dirty="0"/>
            </a:br>
            <a:r>
              <a:rPr lang="en-KR" sz="3600" dirty="0"/>
              <a:t>Andriod Studio?</a:t>
            </a:r>
          </a:p>
          <a:p>
            <a:r>
              <a:rPr lang="en-KR" sz="3600" dirty="0"/>
              <a:t>Why does our </a:t>
            </a:r>
            <a:br>
              <a:rPr lang="en-KR" sz="3600" dirty="0"/>
            </a:br>
            <a:r>
              <a:rPr lang="en-KR" sz="3600" dirty="0"/>
              <a:t>“Focus Group” Exist?</a:t>
            </a:r>
          </a:p>
        </p:txBody>
      </p:sp>
      <p:pic>
        <p:nvPicPr>
          <p:cNvPr id="2050" name="Picture 2" descr="성 정체성 혼란 느낀 40대 의사, 스스로 성기 절단｜스포츠동아">
            <a:extLst>
              <a:ext uri="{FF2B5EF4-FFF2-40B4-BE49-F238E27FC236}">
                <a16:creationId xmlns:a16="http://schemas.microsoft.com/office/drawing/2014/main" id="{F3DE6CE7-1C69-A4E4-4BFE-88D7B5EDF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r="1092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4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B54B-10AD-9D97-F0BA-850F2550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Who are We</a:t>
            </a:r>
            <a:r>
              <a:rPr lang="en-KR" sz="5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18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2B9E-F9CA-35EA-EF2A-C6DD35BE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64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KR" sz="6600" dirty="0"/>
              <a:t>By KSEA.</a:t>
            </a:r>
            <a:br>
              <a:rPr lang="en-KR" sz="6600" dirty="0"/>
            </a:br>
            <a:r>
              <a:rPr lang="en-KR" sz="6600" dirty="0"/>
              <a:t>For KSEA.</a:t>
            </a:r>
          </a:p>
        </p:txBody>
      </p:sp>
    </p:spTree>
    <p:extLst>
      <p:ext uri="{BB962C8B-B14F-4D97-AF65-F5344CB8AC3E}">
        <p14:creationId xmlns:p14="http://schemas.microsoft.com/office/powerpoint/2010/main" val="243326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2B9E-F9CA-35EA-EF2A-C6DD35BE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5" y="3050205"/>
            <a:ext cx="4301359" cy="1325563"/>
          </a:xfrm>
        </p:spPr>
        <p:txBody>
          <a:bodyPr>
            <a:noAutofit/>
          </a:bodyPr>
          <a:lstStyle/>
          <a:p>
            <a:pPr algn="ctr"/>
            <a:r>
              <a:rPr lang="en-KR" sz="4800" dirty="0"/>
              <a:t>By KSEA.</a:t>
            </a:r>
            <a:br>
              <a:rPr lang="en-KR" sz="6000" b="1" dirty="0"/>
            </a:br>
            <a:r>
              <a:rPr lang="en-KR" sz="6000" b="1" dirty="0"/>
              <a:t>For KSEA.</a:t>
            </a:r>
            <a:endParaRPr lang="en-KR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4CE610-E314-0FBC-DD1E-2BB9160789F0}"/>
              </a:ext>
            </a:extLst>
          </p:cNvPr>
          <p:cNvSpPr txBox="1">
            <a:spLocks/>
          </p:cNvSpPr>
          <p:nvPr/>
        </p:nvSpPr>
        <p:spPr>
          <a:xfrm>
            <a:off x="6705602" y="2766216"/>
            <a:ext cx="46797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KR" sz="66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94470D-FCF6-91A1-B234-AD77F512E40C}"/>
              </a:ext>
            </a:extLst>
          </p:cNvPr>
          <p:cNvSpPr txBox="1">
            <a:spLocks/>
          </p:cNvSpPr>
          <p:nvPr/>
        </p:nvSpPr>
        <p:spPr>
          <a:xfrm>
            <a:off x="6441529" y="2689283"/>
            <a:ext cx="5207876" cy="2083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KR" sz="7200"/>
              <a:t>KSEA</a:t>
            </a:r>
          </a:p>
          <a:p>
            <a:pPr algn="ctr"/>
            <a:r>
              <a:rPr lang="en-KR" sz="7200"/>
              <a:t>App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2BEF0-585D-42FF-E29A-6544953E93D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016464" y="3712985"/>
            <a:ext cx="2459374" cy="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71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0E5F12-445B-73AB-361E-1AF0BB032D4E}"/>
              </a:ext>
            </a:extLst>
          </p:cNvPr>
          <p:cNvSpPr/>
          <p:nvPr/>
        </p:nvSpPr>
        <p:spPr>
          <a:xfrm>
            <a:off x="506627" y="1857764"/>
            <a:ext cx="5589373" cy="458435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78754-11E0-64FD-0F5D-25120B4E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KSEA Experience:</a:t>
            </a:r>
            <a:endParaRPr lang="en-KR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347AB7-C0A9-40AE-A7E1-AA74A54B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53300"/>
            <a:ext cx="2436669" cy="243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55D0913-62BA-5FFD-2113-A8523251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58" y="2211711"/>
            <a:ext cx="4802662" cy="102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Google forms - Free logo icons">
            <a:extLst>
              <a:ext uri="{FF2B5EF4-FFF2-40B4-BE49-F238E27FC236}">
                <a16:creationId xmlns:a16="http://schemas.microsoft.com/office/drawing/2014/main" id="{B4159CA6-5637-223C-A64D-EA742A93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32" y="3753301"/>
            <a:ext cx="2436668" cy="243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FE4504B-C168-265D-30F8-6DC61BE5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41" y="1492489"/>
            <a:ext cx="1379226" cy="13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E144B9-F46E-6CD8-9BD0-A76427A06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320" y="636607"/>
            <a:ext cx="1379226" cy="1379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BD0927-AFCF-4717-2663-D526CB833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6599" y="2211711"/>
            <a:ext cx="3591326" cy="35913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19CD70-9F0A-72CE-5EB4-92BFCDAA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84" y="3300139"/>
            <a:ext cx="3342990" cy="334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2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4CE610-E314-0FBC-DD1E-2BB9160789F0}"/>
              </a:ext>
            </a:extLst>
          </p:cNvPr>
          <p:cNvSpPr txBox="1">
            <a:spLocks/>
          </p:cNvSpPr>
          <p:nvPr/>
        </p:nvSpPr>
        <p:spPr>
          <a:xfrm>
            <a:off x="6705602" y="2766216"/>
            <a:ext cx="46797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KR" sz="6600"/>
          </a:p>
        </p:txBody>
      </p:sp>
      <p:pic>
        <p:nvPicPr>
          <p:cNvPr id="8" name="Picture 7" descr="A logo with white text&#10;&#10;Description automatically generated">
            <a:extLst>
              <a:ext uri="{FF2B5EF4-FFF2-40B4-BE49-F238E27FC236}">
                <a16:creationId xmlns:a16="http://schemas.microsoft.com/office/drawing/2014/main" id="{6E043971-531F-823B-B4D3-2423CBA7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83" y="1911782"/>
            <a:ext cx="4053939" cy="4053939"/>
          </a:xfrm>
          <a:prstGeom prst="rect">
            <a:avLst/>
          </a:prstGeom>
        </p:spPr>
      </p:pic>
      <p:sp>
        <p:nvSpPr>
          <p:cNvPr id="9" name="AutoShape 6" descr="Microsoft Excel - Wikipedia">
            <a:extLst>
              <a:ext uri="{FF2B5EF4-FFF2-40B4-BE49-F238E27FC236}">
                <a16:creationId xmlns:a16="http://schemas.microsoft.com/office/drawing/2014/main" id="{41DD7B57-2F40-CCD8-8908-17C51F4B4F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0C0271-EDAF-B8A8-AA94-89AFE382090B}"/>
              </a:ext>
            </a:extLst>
          </p:cNvPr>
          <p:cNvGrpSpPr/>
          <p:nvPr/>
        </p:nvGrpSpPr>
        <p:grpSpPr>
          <a:xfrm>
            <a:off x="761803" y="1676919"/>
            <a:ext cx="5358689" cy="4523666"/>
            <a:chOff x="1502978" y="1288555"/>
            <a:chExt cx="5358689" cy="452366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FF9EBBE-BC63-2387-8D64-0F4E17B8D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149" y="4446581"/>
              <a:ext cx="4802662" cy="102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E33EB21-062F-4A68-0CB0-E2290C7730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625" y="1636891"/>
              <a:ext cx="1639709" cy="1639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F02FAD5-1EA9-32B9-CFCA-96C60E10E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950" y="2580282"/>
              <a:ext cx="1737257" cy="1639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DCAE8C-F534-A000-B35E-CE936FA16A65}"/>
                </a:ext>
              </a:extLst>
            </p:cNvPr>
            <p:cNvSpPr/>
            <p:nvPr/>
          </p:nvSpPr>
          <p:spPr>
            <a:xfrm>
              <a:off x="1502978" y="1288555"/>
              <a:ext cx="5358689" cy="452366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3082" name="Picture 10" descr="Google forms - Free logo icons">
              <a:extLst>
                <a:ext uri="{FF2B5EF4-FFF2-40B4-BE49-F238E27FC236}">
                  <a16:creationId xmlns:a16="http://schemas.microsoft.com/office/drawing/2014/main" id="{8F52BC60-BBF7-520B-E823-7F4BF96C7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46" y="2231731"/>
              <a:ext cx="1894726" cy="189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0AFF93B-108F-8677-FD99-ED96F98FDD03}"/>
              </a:ext>
            </a:extLst>
          </p:cNvPr>
          <p:cNvSpPr/>
          <p:nvPr/>
        </p:nvSpPr>
        <p:spPr>
          <a:xfrm>
            <a:off x="6509139" y="3414457"/>
            <a:ext cx="1114096" cy="10485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0698E1-ED18-32BC-5426-D0519660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78" y="306176"/>
            <a:ext cx="10884243" cy="1325563"/>
          </a:xfrm>
        </p:spPr>
        <p:txBody>
          <a:bodyPr/>
          <a:lstStyle/>
          <a:p>
            <a:r>
              <a:rPr lang="en-US" dirty="0"/>
              <a:t>Our Vision: “Enhance” KSEA Experience for All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42270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1079</TotalTime>
  <Words>1132</Words>
  <Application>Microsoft Macintosh PowerPoint</Application>
  <PresentationFormat>Widescreen</PresentationFormat>
  <Paragraphs>194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Times New Roman</vt:lpstr>
      <vt:lpstr>Wingdings</vt:lpstr>
      <vt:lpstr>Office Theme</vt:lpstr>
      <vt:lpstr>KSEA App Dev.</vt:lpstr>
      <vt:lpstr>Focus Group</vt:lpstr>
      <vt:lpstr>Android Studio</vt:lpstr>
      <vt:lpstr>Identity Crisis</vt:lpstr>
      <vt:lpstr>Who are We?</vt:lpstr>
      <vt:lpstr>By KSEA. For KSEA.</vt:lpstr>
      <vt:lpstr>By KSEA. For KSEA.</vt:lpstr>
      <vt:lpstr>KSEA Experience:</vt:lpstr>
      <vt:lpstr>Our Vision: “Enhance” KSEA Experience for All</vt:lpstr>
      <vt:lpstr>Survey</vt:lpstr>
      <vt:lpstr>iOS Users &gt; Android Users</vt:lpstr>
      <vt:lpstr>iOS Users &gt; Android Users: TEENS</vt:lpstr>
      <vt:lpstr>PowerPoint Presentation</vt:lpstr>
      <vt:lpstr>“Decision making is easy  when your values are clear.”  – Roy Disney</vt:lpstr>
      <vt:lpstr>Pivot</vt:lpstr>
      <vt:lpstr>PowerPoint Presentation</vt:lpstr>
      <vt:lpstr>PowerPoint Presentation</vt:lpstr>
      <vt:lpstr>PowerPoint Presentation</vt:lpstr>
      <vt:lpstr>Logo: Exclusively Designed by Berkeley</vt:lpstr>
      <vt:lpstr>Logo Homage</vt:lpstr>
      <vt:lpstr>Login Screen</vt:lpstr>
      <vt:lpstr>Sign Up Screen</vt:lpstr>
      <vt:lpstr>Home Screen</vt:lpstr>
      <vt:lpstr>Profile</vt:lpstr>
      <vt:lpstr>Event</vt:lpstr>
      <vt:lpstr>Add Event</vt:lpstr>
      <vt:lpstr>Leaderboard</vt:lpstr>
      <vt:lpstr>Demo</vt:lpstr>
      <vt:lpstr>For KSEA. By KSEA. The KSEA App.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KSEA App Development</dc:title>
  <dc:creator>Fabian Roh</dc:creator>
  <cp:lastModifiedBy>Fabian Roh</cp:lastModifiedBy>
  <cp:revision>8</cp:revision>
  <dcterms:created xsi:type="dcterms:W3CDTF">2024-04-19T00:18:06Z</dcterms:created>
  <dcterms:modified xsi:type="dcterms:W3CDTF">2024-04-20T00:40:18Z</dcterms:modified>
</cp:coreProperties>
</file>